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oboto Medium"/>
      <p:regular r:id="rId17"/>
    </p:embeddedFont>
    <p:embeddedFont>
      <p:font typeface="Roboto Medium"/>
      <p:regular r:id="rId18"/>
    </p:embeddedFont>
    <p:embeddedFont>
      <p:font typeface="Roboto Medium"/>
      <p:regular r:id="rId19"/>
    </p:embeddedFont>
    <p:embeddedFont>
      <p:font typeface="Roboto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4-1.png>
</file>

<file path=ppt/media/image-4-2.png>
</file>

<file path=ppt/media/image-4-3.png>
</file>

<file path=ppt/media/image-4-4.png>
</file>

<file path=ppt/media/image-4-5.png>
</file>

<file path=ppt/media/image-4-6.png>
</file>

<file path=ppt/media/image-5-1.png>
</file>

<file path=ppt/media/image-6-1.png>
</file>

<file path=ppt/media/image-6-2.png>
</file>

<file path=ppt/media/image-6-3.png>
</file>

<file path=ppt/media/image-6-4.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slideLayout" Target="../slideLayouts/slideLayout5.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Welcome to BookMyMandap: Your Dream Venue Awaits</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Discover the hassle-free way to find and book Mandaps, designed to connect users and providers effortlessly. Our platform creates seamless event experiences by simplifying the entire venue booking journey.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155746"/>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BookMyMandap: Let's Create Unforgettable Events Together</a:t>
            </a:r>
            <a:endParaRPr lang="en-US" sz="4450" dirty="0"/>
          </a:p>
        </p:txBody>
      </p:sp>
      <p:sp>
        <p:nvSpPr>
          <p:cNvPr id="4" name="Text 1"/>
          <p:cNvSpPr/>
          <p:nvPr/>
        </p:nvSpPr>
        <p:spPr>
          <a:xfrm>
            <a:off x="793790" y="4622244"/>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Join thousands who trust BookMyMandap for effortless venue booking. Experience the future of event planning with convenience and confidence at your fingertips. Contact us today to learn how we can help make your special day truly unforgettable.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29640"/>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The Problem: Traditional Venue Booking is a Headache</a:t>
            </a:r>
            <a:endParaRPr lang="en-US" sz="4450" dirty="0"/>
          </a:p>
        </p:txBody>
      </p:sp>
      <p:sp>
        <p:nvSpPr>
          <p:cNvPr id="4" name="Shape 1"/>
          <p:cNvSpPr/>
          <p:nvPr/>
        </p:nvSpPr>
        <p:spPr>
          <a:xfrm>
            <a:off x="6280190" y="2942511"/>
            <a:ext cx="510302" cy="510302"/>
          </a:xfrm>
          <a:prstGeom prst="roundRect">
            <a:avLst>
              <a:gd name="adj" fmla="val 18669"/>
            </a:avLst>
          </a:prstGeom>
          <a:solidFill>
            <a:srgbClr val="182567"/>
          </a:solidFill>
          <a:ln w="7620">
            <a:solidFill>
              <a:srgbClr val="313E80"/>
            </a:solidFill>
            <a:prstDash val="solid"/>
          </a:ln>
        </p:spPr>
      </p:sp>
      <p:sp>
        <p:nvSpPr>
          <p:cNvPr id="5" name="Text 2"/>
          <p:cNvSpPr/>
          <p:nvPr/>
        </p:nvSpPr>
        <p:spPr>
          <a:xfrm>
            <a:off x="7017306" y="2942511"/>
            <a:ext cx="2927747" cy="708660"/>
          </a:xfrm>
          <a:prstGeom prst="rect">
            <a:avLst/>
          </a:prstGeom>
          <a:noFill/>
          <a:ln/>
        </p:spPr>
        <p:txBody>
          <a:bodyPr wrap="squar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Time-Consuming Searches</a:t>
            </a:r>
            <a:endParaRPr lang="en-US" sz="2200" dirty="0"/>
          </a:p>
        </p:txBody>
      </p:sp>
      <p:sp>
        <p:nvSpPr>
          <p:cNvPr id="6" name="Text 3"/>
          <p:cNvSpPr/>
          <p:nvPr/>
        </p:nvSpPr>
        <p:spPr>
          <a:xfrm>
            <a:off x="7017306" y="3787259"/>
            <a:ext cx="2927747" cy="1814513"/>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Users spend over 40 hours navigating through scattered information, making endless phone calls to find a suitable Mandap.</a:t>
            </a:r>
            <a:endParaRPr lang="en-US" sz="1750" dirty="0"/>
          </a:p>
        </p:txBody>
      </p:sp>
      <p:sp>
        <p:nvSpPr>
          <p:cNvPr id="7" name="Shape 4"/>
          <p:cNvSpPr/>
          <p:nvPr/>
        </p:nvSpPr>
        <p:spPr>
          <a:xfrm>
            <a:off x="10171867" y="2942511"/>
            <a:ext cx="510302" cy="510302"/>
          </a:xfrm>
          <a:prstGeom prst="roundRect">
            <a:avLst>
              <a:gd name="adj" fmla="val 18669"/>
            </a:avLst>
          </a:prstGeom>
          <a:solidFill>
            <a:srgbClr val="182567"/>
          </a:solidFill>
          <a:ln w="7620">
            <a:solidFill>
              <a:srgbClr val="313E80"/>
            </a:solidFill>
            <a:prstDash val="solid"/>
          </a:ln>
        </p:spPr>
      </p:sp>
      <p:sp>
        <p:nvSpPr>
          <p:cNvPr id="8" name="Text 5"/>
          <p:cNvSpPr/>
          <p:nvPr/>
        </p:nvSpPr>
        <p:spPr>
          <a:xfrm>
            <a:off x="10908983" y="294251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Lack of Transparency</a:t>
            </a:r>
            <a:endParaRPr lang="en-US" sz="2200" dirty="0"/>
          </a:p>
        </p:txBody>
      </p:sp>
      <p:sp>
        <p:nvSpPr>
          <p:cNvPr id="9" name="Text 6"/>
          <p:cNvSpPr/>
          <p:nvPr/>
        </p:nvSpPr>
        <p:spPr>
          <a:xfrm>
            <a:off x="10908983" y="3432929"/>
            <a:ext cx="2927747"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Pricing and venue availability remain unclear, frustrating users and providers alike.</a:t>
            </a:r>
            <a:endParaRPr lang="en-US" sz="1750" dirty="0"/>
          </a:p>
        </p:txBody>
      </p:sp>
      <p:sp>
        <p:nvSpPr>
          <p:cNvPr id="10" name="Shape 7"/>
          <p:cNvSpPr/>
          <p:nvPr/>
        </p:nvSpPr>
        <p:spPr>
          <a:xfrm>
            <a:off x="6280190" y="6083737"/>
            <a:ext cx="510302" cy="510302"/>
          </a:xfrm>
          <a:prstGeom prst="roundRect">
            <a:avLst>
              <a:gd name="adj" fmla="val 18669"/>
            </a:avLst>
          </a:prstGeom>
          <a:solidFill>
            <a:srgbClr val="182567"/>
          </a:solidFill>
          <a:ln w="7620">
            <a:solidFill>
              <a:srgbClr val="313E80"/>
            </a:solidFill>
            <a:prstDash val="solid"/>
          </a:ln>
        </p:spPr>
      </p:sp>
      <p:sp>
        <p:nvSpPr>
          <p:cNvPr id="11" name="Text 8"/>
          <p:cNvSpPr/>
          <p:nvPr/>
        </p:nvSpPr>
        <p:spPr>
          <a:xfrm>
            <a:off x="7017306" y="608373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Disorganized Process</a:t>
            </a:r>
            <a:endParaRPr lang="en-US" sz="2200" dirty="0"/>
          </a:p>
        </p:txBody>
      </p:sp>
      <p:sp>
        <p:nvSpPr>
          <p:cNvPr id="12" name="Text 9"/>
          <p:cNvSpPr/>
          <p:nvPr/>
        </p:nvSpPr>
        <p:spPr>
          <a:xfrm>
            <a:off x="7017306" y="6574155"/>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Poor communication and outdated listings result in inefficient booking experiences.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01541"/>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Our Solution: BookMyMandap - Simplifying Venue Booking</a:t>
            </a:r>
            <a:endParaRPr lang="en-US" sz="4450" dirty="0"/>
          </a:p>
        </p:txBody>
      </p:sp>
      <p:sp>
        <p:nvSpPr>
          <p:cNvPr id="4" name="Shape 1"/>
          <p:cNvSpPr/>
          <p:nvPr/>
        </p:nvSpPr>
        <p:spPr>
          <a:xfrm>
            <a:off x="6280190" y="3368040"/>
            <a:ext cx="3664863" cy="2047994"/>
          </a:xfrm>
          <a:prstGeom prst="roundRect">
            <a:avLst>
              <a:gd name="adj" fmla="val 4652"/>
            </a:avLst>
          </a:prstGeom>
          <a:solidFill>
            <a:srgbClr val="182567"/>
          </a:solidFill>
          <a:ln w="7620">
            <a:solidFill>
              <a:srgbClr val="313E80"/>
            </a:solidFill>
            <a:prstDash val="solid"/>
          </a:ln>
        </p:spPr>
      </p:sp>
      <p:sp>
        <p:nvSpPr>
          <p:cNvPr id="5" name="Text 2"/>
          <p:cNvSpPr/>
          <p:nvPr/>
        </p:nvSpPr>
        <p:spPr>
          <a:xfrm>
            <a:off x="6514624" y="360247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Unified Platform</a:t>
            </a:r>
            <a:endParaRPr lang="en-US" sz="2200" dirty="0"/>
          </a:p>
        </p:txBody>
      </p:sp>
      <p:sp>
        <p:nvSpPr>
          <p:cNvPr id="6" name="Text 3"/>
          <p:cNvSpPr/>
          <p:nvPr/>
        </p:nvSpPr>
        <p:spPr>
          <a:xfrm>
            <a:off x="6514624" y="4092893"/>
            <a:ext cx="3195995"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Connecting users directly with Mandap providers on a single easy-to-use platform.</a:t>
            </a:r>
            <a:endParaRPr lang="en-US" sz="1750" dirty="0"/>
          </a:p>
        </p:txBody>
      </p:sp>
      <p:sp>
        <p:nvSpPr>
          <p:cNvPr id="7" name="Shape 4"/>
          <p:cNvSpPr/>
          <p:nvPr/>
        </p:nvSpPr>
        <p:spPr>
          <a:xfrm>
            <a:off x="10171867" y="3368040"/>
            <a:ext cx="3664863" cy="2047994"/>
          </a:xfrm>
          <a:prstGeom prst="roundRect">
            <a:avLst>
              <a:gd name="adj" fmla="val 4652"/>
            </a:avLst>
          </a:prstGeom>
          <a:solidFill>
            <a:srgbClr val="182567"/>
          </a:solidFill>
          <a:ln w="7620">
            <a:solidFill>
              <a:srgbClr val="313E80"/>
            </a:solidFill>
            <a:prstDash val="solid"/>
          </a:ln>
        </p:spPr>
      </p:sp>
      <p:sp>
        <p:nvSpPr>
          <p:cNvPr id="8" name="Text 5"/>
          <p:cNvSpPr/>
          <p:nvPr/>
        </p:nvSpPr>
        <p:spPr>
          <a:xfrm>
            <a:off x="10406301" y="3602474"/>
            <a:ext cx="2994303"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Streamlined Experience</a:t>
            </a:r>
            <a:endParaRPr lang="en-US" sz="2200" dirty="0"/>
          </a:p>
        </p:txBody>
      </p:sp>
      <p:sp>
        <p:nvSpPr>
          <p:cNvPr id="9" name="Text 6"/>
          <p:cNvSpPr/>
          <p:nvPr/>
        </p:nvSpPr>
        <p:spPr>
          <a:xfrm>
            <a:off x="10406301" y="4092893"/>
            <a:ext cx="3195995"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Efficient search, booking, and management tools reduce time and effort.</a:t>
            </a:r>
            <a:endParaRPr lang="en-US" sz="1750" dirty="0"/>
          </a:p>
        </p:txBody>
      </p:sp>
      <p:sp>
        <p:nvSpPr>
          <p:cNvPr id="10" name="Shape 7"/>
          <p:cNvSpPr/>
          <p:nvPr/>
        </p:nvSpPr>
        <p:spPr>
          <a:xfrm>
            <a:off x="6280190" y="5642848"/>
            <a:ext cx="7556421" cy="1685092"/>
          </a:xfrm>
          <a:prstGeom prst="roundRect">
            <a:avLst>
              <a:gd name="adj" fmla="val 5654"/>
            </a:avLst>
          </a:prstGeom>
          <a:solidFill>
            <a:srgbClr val="182567"/>
          </a:solidFill>
          <a:ln w="7620">
            <a:solidFill>
              <a:srgbClr val="313E80"/>
            </a:solidFill>
            <a:prstDash val="solid"/>
          </a:ln>
        </p:spPr>
      </p:sp>
      <p:sp>
        <p:nvSpPr>
          <p:cNvPr id="11" name="Text 8"/>
          <p:cNvSpPr/>
          <p:nvPr/>
        </p:nvSpPr>
        <p:spPr>
          <a:xfrm>
            <a:off x="6514624" y="5877282"/>
            <a:ext cx="3138249"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Transparent &amp; Organized</a:t>
            </a:r>
            <a:endParaRPr lang="en-US" sz="2200" dirty="0"/>
          </a:p>
        </p:txBody>
      </p:sp>
      <p:sp>
        <p:nvSpPr>
          <p:cNvPr id="12" name="Text 9"/>
          <p:cNvSpPr/>
          <p:nvPr/>
        </p:nvSpPr>
        <p:spPr>
          <a:xfrm>
            <a:off x="6514624" y="6367701"/>
            <a:ext cx="7087553"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Clear pricing, availability, and secure transactions ensure trust and convenience.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0910"/>
          </a:xfrm>
          <a:prstGeom prst="rect">
            <a:avLst/>
          </a:prstGeom>
        </p:spPr>
      </p:pic>
      <p:sp>
        <p:nvSpPr>
          <p:cNvPr id="3" name="Shape 0"/>
          <p:cNvSpPr/>
          <p:nvPr/>
        </p:nvSpPr>
        <p:spPr>
          <a:xfrm>
            <a:off x="0" y="0"/>
            <a:ext cx="14630400" cy="8230910"/>
          </a:xfrm>
          <a:prstGeom prst="rect">
            <a:avLst/>
          </a:prstGeom>
          <a:solidFill>
            <a:srgbClr val="000018">
              <a:alpha val="80000"/>
            </a:srgbClr>
          </a:solidFill>
          <a:ln/>
        </p:spPr>
      </p:sp>
      <p:sp>
        <p:nvSpPr>
          <p:cNvPr id="4" name="Text 1"/>
          <p:cNvSpPr/>
          <p:nvPr/>
        </p:nvSpPr>
        <p:spPr>
          <a:xfrm>
            <a:off x="786527" y="618053"/>
            <a:ext cx="11719203" cy="702231"/>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Roboto Medium" pitchFamily="34" charset="0"/>
                <a:ea typeface="Roboto Medium" pitchFamily="34" charset="-122"/>
                <a:cs typeface="Roboto Medium" pitchFamily="34" charset="-120"/>
              </a:rPr>
              <a:t>For Users: Find and Book Your Perfect Mandap</a:t>
            </a:r>
            <a:endParaRPr lang="en-US" sz="4400" dirty="0"/>
          </a:p>
        </p:txBody>
      </p:sp>
      <p:sp>
        <p:nvSpPr>
          <p:cNvPr id="5" name="Shape 2"/>
          <p:cNvSpPr/>
          <p:nvPr/>
        </p:nvSpPr>
        <p:spPr>
          <a:xfrm>
            <a:off x="7299960" y="1657350"/>
            <a:ext cx="30480" cy="5955506"/>
          </a:xfrm>
          <a:prstGeom prst="roundRect">
            <a:avLst>
              <a:gd name="adj" fmla="val 309690"/>
            </a:avLst>
          </a:prstGeom>
          <a:solidFill>
            <a:srgbClr val="313E80"/>
          </a:solidFill>
          <a:ln/>
        </p:spPr>
      </p:sp>
      <p:sp>
        <p:nvSpPr>
          <p:cNvPr id="6" name="Shape 3"/>
          <p:cNvSpPr/>
          <p:nvPr/>
        </p:nvSpPr>
        <p:spPr>
          <a:xfrm>
            <a:off x="6418719" y="2147649"/>
            <a:ext cx="674132" cy="30480"/>
          </a:xfrm>
          <a:prstGeom prst="roundRect">
            <a:avLst>
              <a:gd name="adj" fmla="val 309690"/>
            </a:avLst>
          </a:prstGeom>
          <a:solidFill>
            <a:srgbClr val="313E80"/>
          </a:solidFill>
          <a:ln/>
        </p:spPr>
      </p:sp>
      <p:sp>
        <p:nvSpPr>
          <p:cNvPr id="7" name="Shape 4"/>
          <p:cNvSpPr/>
          <p:nvPr/>
        </p:nvSpPr>
        <p:spPr>
          <a:xfrm>
            <a:off x="7062371" y="1910120"/>
            <a:ext cx="505658" cy="505658"/>
          </a:xfrm>
          <a:prstGeom prst="roundRect">
            <a:avLst>
              <a:gd name="adj" fmla="val 18667"/>
            </a:avLst>
          </a:prstGeom>
          <a:solidFill>
            <a:srgbClr val="182567"/>
          </a:solidFill>
          <a:ln w="7620">
            <a:solidFill>
              <a:srgbClr val="313E80"/>
            </a:solidFill>
            <a:prstDash val="solid"/>
          </a:ln>
        </p:spPr>
      </p:sp>
      <p:pic>
        <p:nvPicPr>
          <p:cNvPr id="8" name="Image 1" descr="preencoded.png">    </p:cNvPr>
          <p:cNvPicPr>
            <a:picLocks noChangeAspect="1"/>
          </p:cNvPicPr>
          <p:nvPr/>
        </p:nvPicPr>
        <p:blipFill>
          <a:blip r:embed="rId2"/>
          <a:stretch>
            <a:fillRect/>
          </a:stretch>
        </p:blipFill>
        <p:spPr>
          <a:xfrm>
            <a:off x="7146608" y="1952208"/>
            <a:ext cx="337066" cy="421362"/>
          </a:xfrm>
          <a:prstGeom prst="rect">
            <a:avLst/>
          </a:prstGeom>
        </p:spPr>
      </p:pic>
      <p:sp>
        <p:nvSpPr>
          <p:cNvPr id="9" name="Text 5"/>
          <p:cNvSpPr/>
          <p:nvPr/>
        </p:nvSpPr>
        <p:spPr>
          <a:xfrm>
            <a:off x="3382208" y="1882021"/>
            <a:ext cx="2809280" cy="351234"/>
          </a:xfrm>
          <a:prstGeom prst="rect">
            <a:avLst/>
          </a:prstGeom>
          <a:noFill/>
          <a:ln/>
        </p:spPr>
        <p:txBody>
          <a:bodyPr wrap="none" lIns="0" tIns="0" rIns="0" bIns="0" rtlCol="0" anchor="t"/>
          <a:lstStyle/>
          <a:p>
            <a:pPr algn="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Advanced Search</a:t>
            </a:r>
            <a:endParaRPr lang="en-US" sz="2200" dirty="0"/>
          </a:p>
        </p:txBody>
      </p:sp>
      <p:sp>
        <p:nvSpPr>
          <p:cNvPr id="10" name="Text 6"/>
          <p:cNvSpPr/>
          <p:nvPr/>
        </p:nvSpPr>
        <p:spPr>
          <a:xfrm>
            <a:off x="786527" y="2368034"/>
            <a:ext cx="5404961" cy="359569"/>
          </a:xfrm>
          <a:prstGeom prst="rect">
            <a:avLst/>
          </a:prstGeom>
          <a:noFill/>
          <a:ln/>
        </p:spPr>
        <p:txBody>
          <a:bodyPr wrap="none" lIns="0" tIns="0" rIns="0" bIns="0" rtlCol="0" anchor="t"/>
          <a:lstStyle/>
          <a:p>
            <a:pPr algn="r" indent="0" marL="0">
              <a:lnSpc>
                <a:spcPts val="2800"/>
              </a:lnSpc>
              <a:buNone/>
            </a:pPr>
            <a:r>
              <a:rPr lang="en-US" sz="1750" dirty="0">
                <a:solidFill>
                  <a:srgbClr val="CFD0D8"/>
                </a:solidFill>
                <a:latin typeface="Roboto" pitchFamily="34" charset="0"/>
                <a:ea typeface="Roboto" pitchFamily="34" charset="-122"/>
                <a:cs typeface="Roboto" pitchFamily="34" charset="-120"/>
              </a:rPr>
              <a:t>Filters by location, capacity, amenities, and price</a:t>
            </a:r>
            <a:endParaRPr lang="en-US" sz="1750" dirty="0"/>
          </a:p>
        </p:txBody>
      </p:sp>
      <p:sp>
        <p:nvSpPr>
          <p:cNvPr id="11" name="Shape 7"/>
          <p:cNvSpPr/>
          <p:nvPr/>
        </p:nvSpPr>
        <p:spPr>
          <a:xfrm>
            <a:off x="7537549" y="3271242"/>
            <a:ext cx="674132" cy="30480"/>
          </a:xfrm>
          <a:prstGeom prst="roundRect">
            <a:avLst>
              <a:gd name="adj" fmla="val 309690"/>
            </a:avLst>
          </a:prstGeom>
          <a:solidFill>
            <a:srgbClr val="313E80"/>
          </a:solidFill>
          <a:ln/>
        </p:spPr>
      </p:sp>
      <p:sp>
        <p:nvSpPr>
          <p:cNvPr id="12" name="Shape 8"/>
          <p:cNvSpPr/>
          <p:nvPr/>
        </p:nvSpPr>
        <p:spPr>
          <a:xfrm>
            <a:off x="7062371" y="3033713"/>
            <a:ext cx="505658" cy="505658"/>
          </a:xfrm>
          <a:prstGeom prst="roundRect">
            <a:avLst>
              <a:gd name="adj" fmla="val 18667"/>
            </a:avLst>
          </a:prstGeom>
          <a:solidFill>
            <a:srgbClr val="182567"/>
          </a:solidFill>
          <a:ln w="7620">
            <a:solidFill>
              <a:srgbClr val="313E80"/>
            </a:solidFill>
            <a:prstDash val="solid"/>
          </a:ln>
        </p:spPr>
      </p:sp>
      <p:pic>
        <p:nvPicPr>
          <p:cNvPr id="13" name="Image 2" descr="preencoded.png">    </p:cNvPr>
          <p:cNvPicPr>
            <a:picLocks noChangeAspect="1"/>
          </p:cNvPicPr>
          <p:nvPr/>
        </p:nvPicPr>
        <p:blipFill>
          <a:blip r:embed="rId3"/>
          <a:stretch>
            <a:fillRect/>
          </a:stretch>
        </p:blipFill>
        <p:spPr>
          <a:xfrm>
            <a:off x="7146608" y="3075801"/>
            <a:ext cx="337066" cy="421362"/>
          </a:xfrm>
          <a:prstGeom prst="rect">
            <a:avLst/>
          </a:prstGeom>
        </p:spPr>
      </p:pic>
      <p:sp>
        <p:nvSpPr>
          <p:cNvPr id="14" name="Text 9"/>
          <p:cNvSpPr/>
          <p:nvPr/>
        </p:nvSpPr>
        <p:spPr>
          <a:xfrm>
            <a:off x="8438912" y="3005614"/>
            <a:ext cx="2809280" cy="351234"/>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Detailed Listings</a:t>
            </a:r>
            <a:endParaRPr lang="en-US" sz="2200" dirty="0"/>
          </a:p>
        </p:txBody>
      </p:sp>
      <p:sp>
        <p:nvSpPr>
          <p:cNvPr id="15" name="Text 10"/>
          <p:cNvSpPr/>
          <p:nvPr/>
        </p:nvSpPr>
        <p:spPr>
          <a:xfrm>
            <a:off x="8438912" y="3491627"/>
            <a:ext cx="5404961" cy="719138"/>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High-quality photos, virtual tours, and detailed descriptions</a:t>
            </a:r>
            <a:endParaRPr lang="en-US" sz="1750" dirty="0"/>
          </a:p>
        </p:txBody>
      </p:sp>
      <p:sp>
        <p:nvSpPr>
          <p:cNvPr id="16" name="Shape 11"/>
          <p:cNvSpPr/>
          <p:nvPr/>
        </p:nvSpPr>
        <p:spPr>
          <a:xfrm>
            <a:off x="6418719" y="4282559"/>
            <a:ext cx="674132" cy="30480"/>
          </a:xfrm>
          <a:prstGeom prst="roundRect">
            <a:avLst>
              <a:gd name="adj" fmla="val 309690"/>
            </a:avLst>
          </a:prstGeom>
          <a:solidFill>
            <a:srgbClr val="313E80"/>
          </a:solidFill>
          <a:ln/>
        </p:spPr>
      </p:sp>
      <p:sp>
        <p:nvSpPr>
          <p:cNvPr id="17" name="Shape 12"/>
          <p:cNvSpPr/>
          <p:nvPr/>
        </p:nvSpPr>
        <p:spPr>
          <a:xfrm>
            <a:off x="7062371" y="4045029"/>
            <a:ext cx="505658" cy="505658"/>
          </a:xfrm>
          <a:prstGeom prst="roundRect">
            <a:avLst>
              <a:gd name="adj" fmla="val 18667"/>
            </a:avLst>
          </a:prstGeom>
          <a:solidFill>
            <a:srgbClr val="182567"/>
          </a:solidFill>
          <a:ln w="7620">
            <a:solidFill>
              <a:srgbClr val="313E80"/>
            </a:solidFill>
            <a:prstDash val="solid"/>
          </a:ln>
        </p:spPr>
      </p:sp>
      <p:pic>
        <p:nvPicPr>
          <p:cNvPr id="18" name="Image 3" descr="preencoded.png">    </p:cNvPr>
          <p:cNvPicPr>
            <a:picLocks noChangeAspect="1"/>
          </p:cNvPicPr>
          <p:nvPr/>
        </p:nvPicPr>
        <p:blipFill>
          <a:blip r:embed="rId4"/>
          <a:stretch>
            <a:fillRect/>
          </a:stretch>
        </p:blipFill>
        <p:spPr>
          <a:xfrm>
            <a:off x="7146608" y="4087118"/>
            <a:ext cx="337066" cy="421362"/>
          </a:xfrm>
          <a:prstGeom prst="rect">
            <a:avLst/>
          </a:prstGeom>
        </p:spPr>
      </p:pic>
      <p:sp>
        <p:nvSpPr>
          <p:cNvPr id="19" name="Text 13"/>
          <p:cNvSpPr/>
          <p:nvPr/>
        </p:nvSpPr>
        <p:spPr>
          <a:xfrm>
            <a:off x="3382208" y="4016931"/>
            <a:ext cx="2809280" cy="351234"/>
          </a:xfrm>
          <a:prstGeom prst="rect">
            <a:avLst/>
          </a:prstGeom>
          <a:noFill/>
          <a:ln/>
        </p:spPr>
        <p:txBody>
          <a:bodyPr wrap="none" lIns="0" tIns="0" rIns="0" bIns="0" rtlCol="0" anchor="t"/>
          <a:lstStyle/>
          <a:p>
            <a:pPr algn="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Secure Booking</a:t>
            </a:r>
            <a:endParaRPr lang="en-US" sz="2200" dirty="0"/>
          </a:p>
        </p:txBody>
      </p:sp>
      <p:sp>
        <p:nvSpPr>
          <p:cNvPr id="20" name="Text 14"/>
          <p:cNvSpPr/>
          <p:nvPr/>
        </p:nvSpPr>
        <p:spPr>
          <a:xfrm>
            <a:off x="786527" y="4502944"/>
            <a:ext cx="5404961" cy="359569"/>
          </a:xfrm>
          <a:prstGeom prst="rect">
            <a:avLst/>
          </a:prstGeom>
          <a:noFill/>
          <a:ln/>
        </p:spPr>
        <p:txBody>
          <a:bodyPr wrap="none" lIns="0" tIns="0" rIns="0" bIns="0" rtlCol="0" anchor="t"/>
          <a:lstStyle/>
          <a:p>
            <a:pPr algn="r" indent="0" marL="0">
              <a:lnSpc>
                <a:spcPts val="2800"/>
              </a:lnSpc>
              <a:buNone/>
            </a:pPr>
            <a:r>
              <a:rPr lang="en-US" sz="1750" dirty="0">
                <a:solidFill>
                  <a:srgbClr val="CFD0D8"/>
                </a:solidFill>
                <a:latin typeface="Roboto" pitchFamily="34" charset="0"/>
                <a:ea typeface="Roboto" pitchFamily="34" charset="-122"/>
                <a:cs typeface="Roboto" pitchFamily="34" charset="-120"/>
              </a:rPr>
              <a:t>Secure online booking and payment processing</a:t>
            </a:r>
            <a:endParaRPr lang="en-US" sz="1750" dirty="0"/>
          </a:p>
        </p:txBody>
      </p:sp>
      <p:sp>
        <p:nvSpPr>
          <p:cNvPr id="21" name="Shape 15"/>
          <p:cNvSpPr/>
          <p:nvPr/>
        </p:nvSpPr>
        <p:spPr>
          <a:xfrm>
            <a:off x="7537549" y="5293876"/>
            <a:ext cx="674132" cy="30480"/>
          </a:xfrm>
          <a:prstGeom prst="roundRect">
            <a:avLst>
              <a:gd name="adj" fmla="val 309690"/>
            </a:avLst>
          </a:prstGeom>
          <a:solidFill>
            <a:srgbClr val="313E80"/>
          </a:solidFill>
          <a:ln/>
        </p:spPr>
      </p:sp>
      <p:sp>
        <p:nvSpPr>
          <p:cNvPr id="22" name="Shape 16"/>
          <p:cNvSpPr/>
          <p:nvPr/>
        </p:nvSpPr>
        <p:spPr>
          <a:xfrm>
            <a:off x="7062371" y="5056346"/>
            <a:ext cx="505658" cy="505658"/>
          </a:xfrm>
          <a:prstGeom prst="roundRect">
            <a:avLst>
              <a:gd name="adj" fmla="val 18667"/>
            </a:avLst>
          </a:prstGeom>
          <a:solidFill>
            <a:srgbClr val="182567"/>
          </a:solidFill>
          <a:ln w="7620">
            <a:solidFill>
              <a:srgbClr val="313E80"/>
            </a:solidFill>
            <a:prstDash val="solid"/>
          </a:ln>
        </p:spPr>
      </p:sp>
      <p:pic>
        <p:nvPicPr>
          <p:cNvPr id="23" name="Image 4" descr="preencoded.png">    </p:cNvPr>
          <p:cNvPicPr>
            <a:picLocks noChangeAspect="1"/>
          </p:cNvPicPr>
          <p:nvPr/>
        </p:nvPicPr>
        <p:blipFill>
          <a:blip r:embed="rId5"/>
          <a:stretch>
            <a:fillRect/>
          </a:stretch>
        </p:blipFill>
        <p:spPr>
          <a:xfrm>
            <a:off x="7146608" y="5098435"/>
            <a:ext cx="337066" cy="421362"/>
          </a:xfrm>
          <a:prstGeom prst="rect">
            <a:avLst/>
          </a:prstGeom>
        </p:spPr>
      </p:pic>
      <p:sp>
        <p:nvSpPr>
          <p:cNvPr id="24" name="Text 17"/>
          <p:cNvSpPr/>
          <p:nvPr/>
        </p:nvSpPr>
        <p:spPr>
          <a:xfrm>
            <a:off x="8438912" y="5028248"/>
            <a:ext cx="2809280" cy="351234"/>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Trusted Insights</a:t>
            </a:r>
            <a:endParaRPr lang="en-US" sz="2200" dirty="0"/>
          </a:p>
        </p:txBody>
      </p:sp>
      <p:sp>
        <p:nvSpPr>
          <p:cNvPr id="25" name="Text 18"/>
          <p:cNvSpPr/>
          <p:nvPr/>
        </p:nvSpPr>
        <p:spPr>
          <a:xfrm>
            <a:off x="8438912" y="5514261"/>
            <a:ext cx="5404961" cy="359569"/>
          </a:xfrm>
          <a:prstGeom prst="rect">
            <a:avLst/>
          </a:prstGeom>
          <a:noFill/>
          <a:ln/>
        </p:spPr>
        <p:txBody>
          <a:bodyPr wrap="non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User ratings and reviews for trustworthy insights</a:t>
            </a:r>
            <a:endParaRPr lang="en-US" sz="1750" dirty="0"/>
          </a:p>
        </p:txBody>
      </p:sp>
      <p:sp>
        <p:nvSpPr>
          <p:cNvPr id="26" name="Shape 19"/>
          <p:cNvSpPr/>
          <p:nvPr/>
        </p:nvSpPr>
        <p:spPr>
          <a:xfrm>
            <a:off x="6418719" y="6305193"/>
            <a:ext cx="674132" cy="30480"/>
          </a:xfrm>
          <a:prstGeom prst="roundRect">
            <a:avLst>
              <a:gd name="adj" fmla="val 309690"/>
            </a:avLst>
          </a:prstGeom>
          <a:solidFill>
            <a:srgbClr val="313E80"/>
          </a:solidFill>
          <a:ln/>
        </p:spPr>
      </p:sp>
      <p:sp>
        <p:nvSpPr>
          <p:cNvPr id="27" name="Shape 20"/>
          <p:cNvSpPr/>
          <p:nvPr/>
        </p:nvSpPr>
        <p:spPr>
          <a:xfrm>
            <a:off x="7062371" y="6067663"/>
            <a:ext cx="505658" cy="505658"/>
          </a:xfrm>
          <a:prstGeom prst="roundRect">
            <a:avLst>
              <a:gd name="adj" fmla="val 18667"/>
            </a:avLst>
          </a:prstGeom>
          <a:solidFill>
            <a:srgbClr val="182567"/>
          </a:solidFill>
          <a:ln w="7620">
            <a:solidFill>
              <a:srgbClr val="313E80"/>
            </a:solidFill>
            <a:prstDash val="solid"/>
          </a:ln>
        </p:spPr>
      </p:sp>
      <p:pic>
        <p:nvPicPr>
          <p:cNvPr id="28" name="Image 5" descr="preencoded.png">    </p:cNvPr>
          <p:cNvPicPr>
            <a:picLocks noChangeAspect="1"/>
          </p:cNvPicPr>
          <p:nvPr/>
        </p:nvPicPr>
        <p:blipFill>
          <a:blip r:embed="rId6"/>
          <a:stretch>
            <a:fillRect/>
          </a:stretch>
        </p:blipFill>
        <p:spPr>
          <a:xfrm>
            <a:off x="7146608" y="6109752"/>
            <a:ext cx="337066" cy="421362"/>
          </a:xfrm>
          <a:prstGeom prst="rect">
            <a:avLst/>
          </a:prstGeom>
        </p:spPr>
      </p:pic>
      <p:sp>
        <p:nvSpPr>
          <p:cNvPr id="29" name="Text 21"/>
          <p:cNvSpPr/>
          <p:nvPr/>
        </p:nvSpPr>
        <p:spPr>
          <a:xfrm>
            <a:off x="3382208" y="6039564"/>
            <a:ext cx="2809280" cy="351234"/>
          </a:xfrm>
          <a:prstGeom prst="rect">
            <a:avLst/>
          </a:prstGeom>
          <a:noFill/>
          <a:ln/>
        </p:spPr>
        <p:txBody>
          <a:bodyPr wrap="none" lIns="0" tIns="0" rIns="0" bIns="0" rtlCol="0" anchor="t"/>
          <a:lstStyle/>
          <a:p>
            <a:pPr algn="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Save Time</a:t>
            </a:r>
            <a:endParaRPr lang="en-US" sz="2200" dirty="0"/>
          </a:p>
        </p:txBody>
      </p:sp>
      <p:sp>
        <p:nvSpPr>
          <p:cNvPr id="30" name="Text 22"/>
          <p:cNvSpPr/>
          <p:nvPr/>
        </p:nvSpPr>
        <p:spPr>
          <a:xfrm>
            <a:off x="786527" y="6525578"/>
            <a:ext cx="5404961" cy="359569"/>
          </a:xfrm>
          <a:prstGeom prst="rect">
            <a:avLst/>
          </a:prstGeom>
          <a:noFill/>
          <a:ln/>
        </p:spPr>
        <p:txBody>
          <a:bodyPr wrap="none" lIns="0" tIns="0" rIns="0" bIns="0" rtlCol="0" anchor="t"/>
          <a:lstStyle/>
          <a:p>
            <a:pPr algn="r" indent="0" marL="0">
              <a:lnSpc>
                <a:spcPts val="2800"/>
              </a:lnSpc>
              <a:buNone/>
            </a:pPr>
            <a:r>
              <a:rPr lang="en-US" sz="1750" dirty="0">
                <a:solidFill>
                  <a:srgbClr val="CFD0D8"/>
                </a:solidFill>
                <a:latin typeface="Roboto" pitchFamily="34" charset="0"/>
                <a:ea typeface="Roboto" pitchFamily="34" charset="-122"/>
                <a:cs typeface="Roboto" pitchFamily="34" charset="-120"/>
              </a:rPr>
              <a:t>Save 20+ hours with an easy streamlined process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64525"/>
            <a:ext cx="5899904"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User Interface Example</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The search results page offers both map and list views for convenience, showcasing mandap locations with essential details. Each venue profile features high-quality photos, comprehensive descriptions, and an easy booking button for seamless reservations.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74276"/>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For Providers: Showcase Your Mandap and Grow Your Business</a:t>
            </a:r>
            <a:endParaRPr lang="en-US" sz="4450" dirty="0"/>
          </a:p>
        </p:txBody>
      </p:sp>
      <p:sp>
        <p:nvSpPr>
          <p:cNvPr id="3" name="Shape 1"/>
          <p:cNvSpPr/>
          <p:nvPr/>
        </p:nvSpPr>
        <p:spPr>
          <a:xfrm>
            <a:off x="793790" y="4868942"/>
            <a:ext cx="13042821" cy="30480"/>
          </a:xfrm>
          <a:prstGeom prst="roundRect">
            <a:avLst>
              <a:gd name="adj" fmla="val 312558"/>
            </a:avLst>
          </a:prstGeom>
          <a:solidFill>
            <a:srgbClr val="313E80"/>
          </a:solidFill>
          <a:ln/>
        </p:spPr>
      </p:sp>
      <p:sp>
        <p:nvSpPr>
          <p:cNvPr id="4" name="Shape 2"/>
          <p:cNvSpPr/>
          <p:nvPr/>
        </p:nvSpPr>
        <p:spPr>
          <a:xfrm>
            <a:off x="3318986" y="4188500"/>
            <a:ext cx="30480" cy="680442"/>
          </a:xfrm>
          <a:prstGeom prst="roundRect">
            <a:avLst>
              <a:gd name="adj" fmla="val 312558"/>
            </a:avLst>
          </a:prstGeom>
          <a:solidFill>
            <a:srgbClr val="313E80"/>
          </a:solidFill>
          <a:ln/>
        </p:spPr>
      </p:sp>
      <p:sp>
        <p:nvSpPr>
          <p:cNvPr id="5" name="Shape 3"/>
          <p:cNvSpPr/>
          <p:nvPr/>
        </p:nvSpPr>
        <p:spPr>
          <a:xfrm>
            <a:off x="3079075" y="4613791"/>
            <a:ext cx="510302" cy="510302"/>
          </a:xfrm>
          <a:prstGeom prst="roundRect">
            <a:avLst>
              <a:gd name="adj" fmla="val 18669"/>
            </a:avLst>
          </a:prstGeom>
          <a:solidFill>
            <a:srgbClr val="182567"/>
          </a:solidFill>
          <a:ln w="7620">
            <a:solidFill>
              <a:srgbClr val="313E80"/>
            </a:solidFill>
            <a:prstDash val="solid"/>
          </a:ln>
        </p:spPr>
      </p:sp>
      <p:pic>
        <p:nvPicPr>
          <p:cNvPr id="6" name="Image 0" descr="preencoded.png">    </p:cNvPr>
          <p:cNvPicPr>
            <a:picLocks noChangeAspect="1"/>
          </p:cNvPicPr>
          <p:nvPr/>
        </p:nvPicPr>
        <p:blipFill>
          <a:blip r:embed="rId1"/>
          <a:stretch>
            <a:fillRect/>
          </a:stretch>
        </p:blipFill>
        <p:spPr>
          <a:xfrm>
            <a:off x="3164145" y="4656296"/>
            <a:ext cx="340162" cy="425291"/>
          </a:xfrm>
          <a:prstGeom prst="rect">
            <a:avLst/>
          </a:prstGeom>
        </p:spPr>
      </p:pic>
      <p:sp>
        <p:nvSpPr>
          <p:cNvPr id="7" name="Text 4"/>
          <p:cNvSpPr/>
          <p:nvPr/>
        </p:nvSpPr>
        <p:spPr>
          <a:xfrm>
            <a:off x="1699974" y="2745462"/>
            <a:ext cx="3268623" cy="354330"/>
          </a:xfrm>
          <a:prstGeom prst="rect">
            <a:avLst/>
          </a:prstGeom>
          <a:noFill/>
          <a:ln/>
        </p:spPr>
        <p:txBody>
          <a:bodyPr wrap="none" lIns="0" tIns="0" rIns="0" bIns="0" rtlCol="0" anchor="t"/>
          <a:lstStyle/>
          <a:p>
            <a:pPr algn="ct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Easy Listing Management</a:t>
            </a:r>
            <a:endParaRPr lang="en-US" sz="2200" dirty="0"/>
          </a:p>
        </p:txBody>
      </p:sp>
      <p:sp>
        <p:nvSpPr>
          <p:cNvPr id="8" name="Text 5"/>
          <p:cNvSpPr/>
          <p:nvPr/>
        </p:nvSpPr>
        <p:spPr>
          <a:xfrm>
            <a:off x="1020604" y="3235881"/>
            <a:ext cx="4627364" cy="725805"/>
          </a:xfrm>
          <a:prstGeom prst="rect">
            <a:avLst/>
          </a:prstGeom>
          <a:noFill/>
          <a:ln/>
        </p:spPr>
        <p:txBody>
          <a:bodyPr wrap="square" lIns="0" tIns="0" rIns="0" bIns="0" rtlCol="0" anchor="t"/>
          <a:lstStyle/>
          <a:p>
            <a:pPr algn="ctr" indent="0" marL="0">
              <a:lnSpc>
                <a:spcPts val="2850"/>
              </a:lnSpc>
              <a:buNone/>
            </a:pPr>
            <a:r>
              <a:rPr lang="en-US" sz="1750" dirty="0">
                <a:solidFill>
                  <a:srgbClr val="CFD0D8"/>
                </a:solidFill>
                <a:latin typeface="Roboto" pitchFamily="34" charset="0"/>
                <a:ea typeface="Roboto" pitchFamily="34" charset="-122"/>
                <a:cs typeface="Roboto" pitchFamily="34" charset="-120"/>
              </a:rPr>
              <a:t>Create and update your Mandap listings effortlessly with user-friendly tools.</a:t>
            </a:r>
            <a:endParaRPr lang="en-US" sz="1750" dirty="0"/>
          </a:p>
        </p:txBody>
      </p:sp>
      <p:sp>
        <p:nvSpPr>
          <p:cNvPr id="9" name="Shape 6"/>
          <p:cNvSpPr/>
          <p:nvPr/>
        </p:nvSpPr>
        <p:spPr>
          <a:xfrm>
            <a:off x="5972889" y="4868942"/>
            <a:ext cx="30480" cy="680442"/>
          </a:xfrm>
          <a:prstGeom prst="roundRect">
            <a:avLst>
              <a:gd name="adj" fmla="val 312558"/>
            </a:avLst>
          </a:prstGeom>
          <a:solidFill>
            <a:srgbClr val="313E80"/>
          </a:solidFill>
          <a:ln/>
        </p:spPr>
      </p:sp>
      <p:sp>
        <p:nvSpPr>
          <p:cNvPr id="10" name="Shape 7"/>
          <p:cNvSpPr/>
          <p:nvPr/>
        </p:nvSpPr>
        <p:spPr>
          <a:xfrm>
            <a:off x="5732978" y="4613791"/>
            <a:ext cx="510302" cy="510302"/>
          </a:xfrm>
          <a:prstGeom prst="roundRect">
            <a:avLst>
              <a:gd name="adj" fmla="val 18669"/>
            </a:avLst>
          </a:prstGeom>
          <a:solidFill>
            <a:srgbClr val="182567"/>
          </a:solidFill>
          <a:ln w="7620">
            <a:solidFill>
              <a:srgbClr val="313E80"/>
            </a:solidFill>
            <a:prstDash val="solid"/>
          </a:ln>
        </p:spPr>
      </p:sp>
      <p:pic>
        <p:nvPicPr>
          <p:cNvPr id="11" name="Image 1" descr="preencoded.png">    </p:cNvPr>
          <p:cNvPicPr>
            <a:picLocks noChangeAspect="1"/>
          </p:cNvPicPr>
          <p:nvPr/>
        </p:nvPicPr>
        <p:blipFill>
          <a:blip r:embed="rId2"/>
          <a:stretch>
            <a:fillRect/>
          </a:stretch>
        </p:blipFill>
        <p:spPr>
          <a:xfrm>
            <a:off x="5818049" y="4656296"/>
            <a:ext cx="340162" cy="425291"/>
          </a:xfrm>
          <a:prstGeom prst="rect">
            <a:avLst/>
          </a:prstGeom>
        </p:spPr>
      </p:pic>
      <p:sp>
        <p:nvSpPr>
          <p:cNvPr id="12" name="Text 8"/>
          <p:cNvSpPr/>
          <p:nvPr/>
        </p:nvSpPr>
        <p:spPr>
          <a:xfrm>
            <a:off x="4570571" y="5776198"/>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Real-Time Availability</a:t>
            </a:r>
            <a:endParaRPr lang="en-US" sz="2200" dirty="0"/>
          </a:p>
        </p:txBody>
      </p:sp>
      <p:sp>
        <p:nvSpPr>
          <p:cNvPr id="13" name="Text 9"/>
          <p:cNvSpPr/>
          <p:nvPr/>
        </p:nvSpPr>
        <p:spPr>
          <a:xfrm>
            <a:off x="3674507" y="6266617"/>
            <a:ext cx="4627364" cy="1088708"/>
          </a:xfrm>
          <a:prstGeom prst="rect">
            <a:avLst/>
          </a:prstGeom>
          <a:noFill/>
          <a:ln/>
        </p:spPr>
        <p:txBody>
          <a:bodyPr wrap="square" lIns="0" tIns="0" rIns="0" bIns="0" rtlCol="0" anchor="t"/>
          <a:lstStyle/>
          <a:p>
            <a:pPr algn="ctr" indent="0" marL="0">
              <a:lnSpc>
                <a:spcPts val="2850"/>
              </a:lnSpc>
              <a:buNone/>
            </a:pPr>
            <a:r>
              <a:rPr lang="en-US" sz="1750" dirty="0">
                <a:solidFill>
                  <a:srgbClr val="CFD0D8"/>
                </a:solidFill>
                <a:latin typeface="Roboto" pitchFamily="34" charset="0"/>
                <a:ea typeface="Roboto" pitchFamily="34" charset="-122"/>
                <a:cs typeface="Roboto" pitchFamily="34" charset="-120"/>
              </a:rPr>
              <a:t>Keep your calendar up-to-date to prevent double bookings and manage your schedule smoothly.</a:t>
            </a:r>
            <a:endParaRPr lang="en-US" sz="1750" dirty="0"/>
          </a:p>
        </p:txBody>
      </p:sp>
      <p:sp>
        <p:nvSpPr>
          <p:cNvPr id="14" name="Shape 10"/>
          <p:cNvSpPr/>
          <p:nvPr/>
        </p:nvSpPr>
        <p:spPr>
          <a:xfrm>
            <a:off x="8626793" y="4188500"/>
            <a:ext cx="30480" cy="680442"/>
          </a:xfrm>
          <a:prstGeom prst="roundRect">
            <a:avLst>
              <a:gd name="adj" fmla="val 312558"/>
            </a:avLst>
          </a:prstGeom>
          <a:solidFill>
            <a:srgbClr val="313E80"/>
          </a:solidFill>
          <a:ln/>
        </p:spPr>
      </p:sp>
      <p:sp>
        <p:nvSpPr>
          <p:cNvPr id="15" name="Shape 11"/>
          <p:cNvSpPr/>
          <p:nvPr/>
        </p:nvSpPr>
        <p:spPr>
          <a:xfrm>
            <a:off x="8386882" y="4613791"/>
            <a:ext cx="510302" cy="510302"/>
          </a:xfrm>
          <a:prstGeom prst="roundRect">
            <a:avLst>
              <a:gd name="adj" fmla="val 18669"/>
            </a:avLst>
          </a:prstGeom>
          <a:solidFill>
            <a:srgbClr val="182567"/>
          </a:solidFill>
          <a:ln w="7620">
            <a:solidFill>
              <a:srgbClr val="313E80"/>
            </a:solidFill>
            <a:prstDash val="solid"/>
          </a:ln>
        </p:spPr>
      </p:sp>
      <p:pic>
        <p:nvPicPr>
          <p:cNvPr id="16" name="Image 2" descr="preencoded.png">    </p:cNvPr>
          <p:cNvPicPr>
            <a:picLocks noChangeAspect="1"/>
          </p:cNvPicPr>
          <p:nvPr/>
        </p:nvPicPr>
        <p:blipFill>
          <a:blip r:embed="rId3"/>
          <a:stretch>
            <a:fillRect/>
          </a:stretch>
        </p:blipFill>
        <p:spPr>
          <a:xfrm>
            <a:off x="8471952" y="4656296"/>
            <a:ext cx="340162" cy="425291"/>
          </a:xfrm>
          <a:prstGeom prst="rect">
            <a:avLst/>
          </a:prstGeom>
        </p:spPr>
      </p:pic>
      <p:sp>
        <p:nvSpPr>
          <p:cNvPr id="17" name="Text 12"/>
          <p:cNvSpPr/>
          <p:nvPr/>
        </p:nvSpPr>
        <p:spPr>
          <a:xfrm>
            <a:off x="6571298" y="2745462"/>
            <a:ext cx="4141589" cy="354330"/>
          </a:xfrm>
          <a:prstGeom prst="rect">
            <a:avLst/>
          </a:prstGeom>
          <a:noFill/>
          <a:ln/>
        </p:spPr>
        <p:txBody>
          <a:bodyPr wrap="none" lIns="0" tIns="0" rIns="0" bIns="0" rtlCol="0" anchor="t"/>
          <a:lstStyle/>
          <a:p>
            <a:pPr algn="ct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Direct Customer Communication</a:t>
            </a:r>
            <a:endParaRPr lang="en-US" sz="2200" dirty="0"/>
          </a:p>
        </p:txBody>
      </p:sp>
      <p:sp>
        <p:nvSpPr>
          <p:cNvPr id="18" name="Text 13"/>
          <p:cNvSpPr/>
          <p:nvPr/>
        </p:nvSpPr>
        <p:spPr>
          <a:xfrm>
            <a:off x="6328410" y="3235881"/>
            <a:ext cx="4627364" cy="725805"/>
          </a:xfrm>
          <a:prstGeom prst="rect">
            <a:avLst/>
          </a:prstGeom>
          <a:noFill/>
          <a:ln/>
        </p:spPr>
        <p:txBody>
          <a:bodyPr wrap="square" lIns="0" tIns="0" rIns="0" bIns="0" rtlCol="0" anchor="t"/>
          <a:lstStyle/>
          <a:p>
            <a:pPr algn="ctr" indent="0" marL="0">
              <a:lnSpc>
                <a:spcPts val="2850"/>
              </a:lnSpc>
              <a:buNone/>
            </a:pPr>
            <a:r>
              <a:rPr lang="en-US" sz="1750" dirty="0">
                <a:solidFill>
                  <a:srgbClr val="CFD0D8"/>
                </a:solidFill>
                <a:latin typeface="Roboto" pitchFamily="34" charset="0"/>
                <a:ea typeface="Roboto" pitchFamily="34" charset="-122"/>
                <a:cs typeface="Roboto" pitchFamily="34" charset="-120"/>
              </a:rPr>
              <a:t>Engage directly with potential clients to answer questions and build trust.</a:t>
            </a:r>
            <a:endParaRPr lang="en-US" sz="1750" dirty="0"/>
          </a:p>
        </p:txBody>
      </p:sp>
      <p:sp>
        <p:nvSpPr>
          <p:cNvPr id="19" name="Shape 14"/>
          <p:cNvSpPr/>
          <p:nvPr/>
        </p:nvSpPr>
        <p:spPr>
          <a:xfrm>
            <a:off x="11280696" y="4868942"/>
            <a:ext cx="30480" cy="680442"/>
          </a:xfrm>
          <a:prstGeom prst="roundRect">
            <a:avLst>
              <a:gd name="adj" fmla="val 312558"/>
            </a:avLst>
          </a:prstGeom>
          <a:solidFill>
            <a:srgbClr val="313E80"/>
          </a:solidFill>
          <a:ln/>
        </p:spPr>
      </p:sp>
      <p:sp>
        <p:nvSpPr>
          <p:cNvPr id="20" name="Shape 15"/>
          <p:cNvSpPr/>
          <p:nvPr/>
        </p:nvSpPr>
        <p:spPr>
          <a:xfrm>
            <a:off x="11040785" y="4613791"/>
            <a:ext cx="510302" cy="510302"/>
          </a:xfrm>
          <a:prstGeom prst="roundRect">
            <a:avLst>
              <a:gd name="adj" fmla="val 18669"/>
            </a:avLst>
          </a:prstGeom>
          <a:solidFill>
            <a:srgbClr val="182567"/>
          </a:solidFill>
          <a:ln w="7620">
            <a:solidFill>
              <a:srgbClr val="313E80"/>
            </a:solidFill>
            <a:prstDash val="solid"/>
          </a:ln>
        </p:spPr>
      </p:sp>
      <p:pic>
        <p:nvPicPr>
          <p:cNvPr id="21" name="Image 3" descr="preencoded.png">    </p:cNvPr>
          <p:cNvPicPr>
            <a:picLocks noChangeAspect="1"/>
          </p:cNvPicPr>
          <p:nvPr/>
        </p:nvPicPr>
        <p:blipFill>
          <a:blip r:embed="rId4"/>
          <a:stretch>
            <a:fillRect/>
          </a:stretch>
        </p:blipFill>
        <p:spPr>
          <a:xfrm>
            <a:off x="11125855" y="4656296"/>
            <a:ext cx="340162" cy="425291"/>
          </a:xfrm>
          <a:prstGeom prst="rect">
            <a:avLst/>
          </a:prstGeom>
        </p:spPr>
      </p:pic>
      <p:sp>
        <p:nvSpPr>
          <p:cNvPr id="22" name="Text 16"/>
          <p:cNvSpPr/>
          <p:nvPr/>
        </p:nvSpPr>
        <p:spPr>
          <a:xfrm>
            <a:off x="9878378" y="5776198"/>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Boost Your Visibility</a:t>
            </a:r>
            <a:endParaRPr lang="en-US" sz="2200" dirty="0"/>
          </a:p>
        </p:txBody>
      </p:sp>
      <p:sp>
        <p:nvSpPr>
          <p:cNvPr id="23" name="Text 17"/>
          <p:cNvSpPr/>
          <p:nvPr/>
        </p:nvSpPr>
        <p:spPr>
          <a:xfrm>
            <a:off x="8982313" y="6266617"/>
            <a:ext cx="4627364" cy="1088708"/>
          </a:xfrm>
          <a:prstGeom prst="rect">
            <a:avLst/>
          </a:prstGeom>
          <a:noFill/>
          <a:ln/>
        </p:spPr>
        <p:txBody>
          <a:bodyPr wrap="square" lIns="0" tIns="0" rIns="0" bIns="0" rtlCol="0" anchor="t"/>
          <a:lstStyle/>
          <a:p>
            <a:pPr algn="ctr" indent="0" marL="0">
              <a:lnSpc>
                <a:spcPts val="2850"/>
              </a:lnSpc>
              <a:buNone/>
            </a:pPr>
            <a:r>
              <a:rPr lang="en-US" sz="1750" dirty="0">
                <a:solidFill>
                  <a:srgbClr val="CFD0D8"/>
                </a:solidFill>
                <a:latin typeface="Roboto" pitchFamily="34" charset="0"/>
                <a:ea typeface="Roboto" pitchFamily="34" charset="-122"/>
                <a:cs typeface="Roboto" pitchFamily="34" charset="-120"/>
              </a:rPr>
              <a:t>Achieve an average 30% increase in booking inquiries through enhanced platform exposure.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731901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Provider Dashboard Example</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The provider dashboard offers an intuitive interface to manage listings efficiently. Features include a real-time booking calendar to track availability and tools for direct communication with clients, fostering better engagement and business growth.</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09280"/>
          </a:xfrm>
          <a:prstGeom prst="rect">
            <a:avLst/>
          </a:prstGeom>
        </p:spPr>
      </p:pic>
      <p:sp>
        <p:nvSpPr>
          <p:cNvPr id="3" name="Text 0"/>
          <p:cNvSpPr/>
          <p:nvPr/>
        </p:nvSpPr>
        <p:spPr>
          <a:xfrm>
            <a:off x="786527" y="3428167"/>
            <a:ext cx="13057346" cy="1404461"/>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Roboto Medium" pitchFamily="34" charset="0"/>
                <a:ea typeface="Roboto Medium" pitchFamily="34" charset="-122"/>
                <a:cs typeface="Roboto Medium" pitchFamily="34" charset="-120"/>
              </a:rPr>
              <a:t>For Admins: Manage the Platform and Ensure Quality</a:t>
            </a:r>
            <a:endParaRPr lang="en-US" sz="4400" dirty="0"/>
          </a:p>
        </p:txBody>
      </p:sp>
      <p:sp>
        <p:nvSpPr>
          <p:cNvPr id="4" name="Text 1"/>
          <p:cNvSpPr/>
          <p:nvPr/>
        </p:nvSpPr>
        <p:spPr>
          <a:xfrm>
            <a:off x="786527" y="5394365"/>
            <a:ext cx="2809280" cy="351234"/>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Account Management</a:t>
            </a:r>
            <a:endParaRPr lang="en-US" sz="2200" dirty="0"/>
          </a:p>
        </p:txBody>
      </p:sp>
      <p:sp>
        <p:nvSpPr>
          <p:cNvPr id="5" name="Text 2"/>
          <p:cNvSpPr/>
          <p:nvPr/>
        </p:nvSpPr>
        <p:spPr>
          <a:xfrm>
            <a:off x="786527" y="5970270"/>
            <a:ext cx="3986451" cy="1078706"/>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Admins efficiently oversee both users and providers to uphold the platform's integrity and smooth operation.</a:t>
            </a:r>
            <a:endParaRPr lang="en-US" sz="1750" dirty="0"/>
          </a:p>
        </p:txBody>
      </p:sp>
      <p:sp>
        <p:nvSpPr>
          <p:cNvPr id="6" name="Text 3"/>
          <p:cNvSpPr/>
          <p:nvPr/>
        </p:nvSpPr>
        <p:spPr>
          <a:xfrm>
            <a:off x="5328761" y="5394365"/>
            <a:ext cx="2809280" cy="351234"/>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Quality Control</a:t>
            </a:r>
            <a:endParaRPr lang="en-US" sz="2200" dirty="0"/>
          </a:p>
        </p:txBody>
      </p:sp>
      <p:sp>
        <p:nvSpPr>
          <p:cNvPr id="7" name="Text 4"/>
          <p:cNvSpPr/>
          <p:nvPr/>
        </p:nvSpPr>
        <p:spPr>
          <a:xfrm>
            <a:off x="5328761" y="5970270"/>
            <a:ext cx="3986451" cy="1078706"/>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Rigorous approval processes and continuous monitoring guarantee the reliability and accuracy of all listings.</a:t>
            </a:r>
            <a:endParaRPr lang="en-US" sz="1750" dirty="0"/>
          </a:p>
        </p:txBody>
      </p:sp>
      <p:sp>
        <p:nvSpPr>
          <p:cNvPr id="8" name="Text 5"/>
          <p:cNvSpPr/>
          <p:nvPr/>
        </p:nvSpPr>
        <p:spPr>
          <a:xfrm>
            <a:off x="9870996" y="5394365"/>
            <a:ext cx="2809280" cy="351234"/>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Security &amp; Analytics</a:t>
            </a:r>
            <a:endParaRPr lang="en-US" sz="2200" dirty="0"/>
          </a:p>
        </p:txBody>
      </p:sp>
      <p:sp>
        <p:nvSpPr>
          <p:cNvPr id="9" name="Text 6"/>
          <p:cNvSpPr/>
          <p:nvPr/>
        </p:nvSpPr>
        <p:spPr>
          <a:xfrm>
            <a:off x="9870996" y="5970270"/>
            <a:ext cx="3986451" cy="1438275"/>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Advanced fraud detection, comprehensive security measures, and detailed analytics empower growth and trust.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80987"/>
          </a:xfrm>
          <a:prstGeom prst="rect">
            <a:avLst/>
          </a:prstGeom>
        </p:spPr>
      </p:pic>
      <p:sp>
        <p:nvSpPr>
          <p:cNvPr id="3" name="Text 0"/>
          <p:cNvSpPr/>
          <p:nvPr/>
        </p:nvSpPr>
        <p:spPr>
          <a:xfrm>
            <a:off x="610672" y="2660809"/>
            <a:ext cx="9071848" cy="545306"/>
          </a:xfrm>
          <a:prstGeom prst="rect">
            <a:avLst/>
          </a:prstGeom>
          <a:noFill/>
          <a:ln/>
        </p:spPr>
        <p:txBody>
          <a:bodyPr wrap="none" lIns="0" tIns="0" rIns="0" bIns="0" rtlCol="0" anchor="t"/>
          <a:lstStyle/>
          <a:p>
            <a:pPr algn="l" indent="0" marL="0">
              <a:lnSpc>
                <a:spcPts val="4250"/>
              </a:lnSpc>
              <a:buNone/>
            </a:pPr>
            <a:r>
              <a:rPr lang="en-US" sz="3400" dirty="0">
                <a:solidFill>
                  <a:srgbClr val="FFFFFF"/>
                </a:solidFill>
                <a:latin typeface="Roboto Medium" pitchFamily="34" charset="0"/>
                <a:ea typeface="Roboto Medium" pitchFamily="34" charset="-122"/>
                <a:cs typeface="Roboto Medium" pitchFamily="34" charset="-120"/>
              </a:rPr>
              <a:t>Our Vision: The Future of Event Venue Booking</a:t>
            </a:r>
            <a:endParaRPr lang="en-US" sz="3400" dirty="0"/>
          </a:p>
        </p:txBody>
      </p:sp>
      <p:sp>
        <p:nvSpPr>
          <p:cNvPr id="4" name="Shape 1"/>
          <p:cNvSpPr/>
          <p:nvPr/>
        </p:nvSpPr>
        <p:spPr>
          <a:xfrm>
            <a:off x="610672" y="3467814"/>
            <a:ext cx="1676043" cy="1005245"/>
          </a:xfrm>
          <a:prstGeom prst="roundRect">
            <a:avLst>
              <a:gd name="adj" fmla="val 7290"/>
            </a:avLst>
          </a:prstGeom>
          <a:solidFill>
            <a:srgbClr val="182567"/>
          </a:solidFill>
          <a:ln w="7620">
            <a:solidFill>
              <a:srgbClr val="313E80"/>
            </a:solidFill>
            <a:prstDash val="solid"/>
          </a:ln>
        </p:spPr>
      </p:sp>
      <p:sp>
        <p:nvSpPr>
          <p:cNvPr id="5" name="Text 2"/>
          <p:cNvSpPr/>
          <p:nvPr/>
        </p:nvSpPr>
        <p:spPr>
          <a:xfrm>
            <a:off x="1325999" y="3817025"/>
            <a:ext cx="245269" cy="306705"/>
          </a:xfrm>
          <a:prstGeom prst="rect">
            <a:avLst/>
          </a:prstGeom>
          <a:noFill/>
          <a:ln/>
        </p:spPr>
        <p:txBody>
          <a:bodyPr wrap="none" lIns="0" tIns="0" rIns="0" bIns="0" rtlCol="0" anchor="t"/>
          <a:lstStyle/>
          <a:p>
            <a:pPr algn="ctr" indent="0" marL="0">
              <a:lnSpc>
                <a:spcPts val="3050"/>
              </a:lnSpc>
              <a:buNone/>
            </a:pPr>
            <a:r>
              <a:rPr lang="en-US" sz="1900" dirty="0">
                <a:solidFill>
                  <a:srgbClr val="CFD0D8"/>
                </a:solidFill>
                <a:latin typeface="Roboto Medium" pitchFamily="34" charset="0"/>
                <a:ea typeface="Roboto Medium" pitchFamily="34" charset="-122"/>
                <a:cs typeface="Roboto Medium" pitchFamily="34" charset="-120"/>
              </a:rPr>
              <a:t>1</a:t>
            </a:r>
            <a:endParaRPr lang="en-US" sz="1900" dirty="0"/>
          </a:p>
        </p:txBody>
      </p:sp>
      <p:sp>
        <p:nvSpPr>
          <p:cNvPr id="6" name="Text 3"/>
          <p:cNvSpPr/>
          <p:nvPr/>
        </p:nvSpPr>
        <p:spPr>
          <a:xfrm>
            <a:off x="2461141" y="3642241"/>
            <a:ext cx="2180987" cy="272653"/>
          </a:xfrm>
          <a:prstGeom prst="rect">
            <a:avLst/>
          </a:prstGeom>
          <a:noFill/>
          <a:ln/>
        </p:spPr>
        <p:txBody>
          <a:bodyPr wrap="none" lIns="0" tIns="0" rIns="0" bIns="0" rtlCol="0" anchor="t"/>
          <a:lstStyle/>
          <a:p>
            <a:pPr algn="l" indent="0" marL="0">
              <a:lnSpc>
                <a:spcPts val="2100"/>
              </a:lnSpc>
              <a:buNone/>
            </a:pPr>
            <a:r>
              <a:rPr lang="en-US" sz="1700" dirty="0">
                <a:solidFill>
                  <a:srgbClr val="CFD0D8"/>
                </a:solidFill>
                <a:latin typeface="Roboto Medium" pitchFamily="34" charset="0"/>
                <a:ea typeface="Roboto Medium" pitchFamily="34" charset="-122"/>
                <a:cs typeface="Roboto Medium" pitchFamily="34" charset="-120"/>
              </a:rPr>
              <a:t>Expand Services</a:t>
            </a:r>
            <a:endParaRPr lang="en-US" sz="1700" dirty="0"/>
          </a:p>
        </p:txBody>
      </p:sp>
      <p:sp>
        <p:nvSpPr>
          <p:cNvPr id="7" name="Text 4"/>
          <p:cNvSpPr/>
          <p:nvPr/>
        </p:nvSpPr>
        <p:spPr>
          <a:xfrm>
            <a:off x="2461141" y="4019550"/>
            <a:ext cx="4056817" cy="279083"/>
          </a:xfrm>
          <a:prstGeom prst="rect">
            <a:avLst/>
          </a:prstGeom>
          <a:noFill/>
          <a:ln/>
        </p:spPr>
        <p:txBody>
          <a:bodyPr wrap="none" lIns="0" tIns="0" rIns="0" bIns="0" rtlCol="0" anchor="t"/>
          <a:lstStyle/>
          <a:p>
            <a:pPr algn="l" indent="0" marL="0">
              <a:lnSpc>
                <a:spcPts val="2150"/>
              </a:lnSpc>
              <a:buNone/>
            </a:pPr>
            <a:r>
              <a:rPr lang="en-US" sz="1350" dirty="0">
                <a:solidFill>
                  <a:srgbClr val="CFD0D8"/>
                </a:solidFill>
                <a:latin typeface="Roboto" pitchFamily="34" charset="0"/>
                <a:ea typeface="Roboto" pitchFamily="34" charset="-122"/>
                <a:cs typeface="Roboto" pitchFamily="34" charset="-120"/>
              </a:rPr>
              <a:t>Add more event features to make one easy platform.</a:t>
            </a:r>
            <a:endParaRPr lang="en-US" sz="1350" dirty="0"/>
          </a:p>
        </p:txBody>
      </p:sp>
      <p:sp>
        <p:nvSpPr>
          <p:cNvPr id="8" name="Shape 5"/>
          <p:cNvSpPr/>
          <p:nvPr/>
        </p:nvSpPr>
        <p:spPr>
          <a:xfrm>
            <a:off x="2373868" y="4463534"/>
            <a:ext cx="11558707" cy="11430"/>
          </a:xfrm>
          <a:prstGeom prst="roundRect">
            <a:avLst>
              <a:gd name="adj" fmla="val 641145"/>
            </a:avLst>
          </a:prstGeom>
          <a:solidFill>
            <a:srgbClr val="313E80"/>
          </a:solidFill>
          <a:ln/>
        </p:spPr>
      </p:sp>
      <p:sp>
        <p:nvSpPr>
          <p:cNvPr id="9" name="Shape 6"/>
          <p:cNvSpPr/>
          <p:nvPr/>
        </p:nvSpPr>
        <p:spPr>
          <a:xfrm>
            <a:off x="610672" y="4560213"/>
            <a:ext cx="3352205" cy="1005245"/>
          </a:xfrm>
          <a:prstGeom prst="roundRect">
            <a:avLst>
              <a:gd name="adj" fmla="val 7290"/>
            </a:avLst>
          </a:prstGeom>
          <a:solidFill>
            <a:srgbClr val="182567"/>
          </a:solidFill>
          <a:ln w="7620">
            <a:solidFill>
              <a:srgbClr val="313E80"/>
            </a:solidFill>
            <a:prstDash val="solid"/>
          </a:ln>
        </p:spPr>
      </p:sp>
      <p:sp>
        <p:nvSpPr>
          <p:cNvPr id="10" name="Text 7"/>
          <p:cNvSpPr/>
          <p:nvPr/>
        </p:nvSpPr>
        <p:spPr>
          <a:xfrm>
            <a:off x="2164080" y="4909423"/>
            <a:ext cx="245269" cy="306705"/>
          </a:xfrm>
          <a:prstGeom prst="rect">
            <a:avLst/>
          </a:prstGeom>
          <a:noFill/>
          <a:ln/>
        </p:spPr>
        <p:txBody>
          <a:bodyPr wrap="none" lIns="0" tIns="0" rIns="0" bIns="0" rtlCol="0" anchor="t"/>
          <a:lstStyle/>
          <a:p>
            <a:pPr algn="ctr" indent="0" marL="0">
              <a:lnSpc>
                <a:spcPts val="3050"/>
              </a:lnSpc>
              <a:buNone/>
            </a:pPr>
            <a:r>
              <a:rPr lang="en-US" sz="1900" dirty="0">
                <a:solidFill>
                  <a:srgbClr val="CFD0D8"/>
                </a:solidFill>
                <a:latin typeface="Roboto Medium" pitchFamily="34" charset="0"/>
                <a:ea typeface="Roboto Medium" pitchFamily="34" charset="-122"/>
                <a:cs typeface="Roboto Medium" pitchFamily="34" charset="-120"/>
              </a:rPr>
              <a:t>2</a:t>
            </a:r>
            <a:endParaRPr lang="en-US" sz="1900" dirty="0"/>
          </a:p>
        </p:txBody>
      </p:sp>
      <p:sp>
        <p:nvSpPr>
          <p:cNvPr id="11" name="Text 8"/>
          <p:cNvSpPr/>
          <p:nvPr/>
        </p:nvSpPr>
        <p:spPr>
          <a:xfrm>
            <a:off x="4137303" y="4734639"/>
            <a:ext cx="2180987" cy="272653"/>
          </a:xfrm>
          <a:prstGeom prst="rect">
            <a:avLst/>
          </a:prstGeom>
          <a:noFill/>
          <a:ln/>
        </p:spPr>
        <p:txBody>
          <a:bodyPr wrap="none" lIns="0" tIns="0" rIns="0" bIns="0" rtlCol="0" anchor="t"/>
          <a:lstStyle/>
          <a:p>
            <a:pPr algn="l" indent="0" marL="0">
              <a:lnSpc>
                <a:spcPts val="2100"/>
              </a:lnSpc>
              <a:buNone/>
            </a:pPr>
            <a:r>
              <a:rPr lang="en-US" sz="1700" dirty="0">
                <a:solidFill>
                  <a:srgbClr val="CFD0D8"/>
                </a:solidFill>
                <a:latin typeface="Roboto Medium" pitchFamily="34" charset="0"/>
                <a:ea typeface="Roboto Medium" pitchFamily="34" charset="-122"/>
                <a:cs typeface="Roboto Medium" pitchFamily="34" charset="-120"/>
              </a:rPr>
              <a:t>AI Recommendations</a:t>
            </a:r>
            <a:endParaRPr lang="en-US" sz="1700" dirty="0"/>
          </a:p>
        </p:txBody>
      </p:sp>
      <p:sp>
        <p:nvSpPr>
          <p:cNvPr id="12" name="Text 9"/>
          <p:cNvSpPr/>
          <p:nvPr/>
        </p:nvSpPr>
        <p:spPr>
          <a:xfrm>
            <a:off x="4137303" y="5111948"/>
            <a:ext cx="4513540" cy="279083"/>
          </a:xfrm>
          <a:prstGeom prst="rect">
            <a:avLst/>
          </a:prstGeom>
          <a:noFill/>
          <a:ln/>
        </p:spPr>
        <p:txBody>
          <a:bodyPr wrap="none" lIns="0" tIns="0" rIns="0" bIns="0" rtlCol="0" anchor="t"/>
          <a:lstStyle/>
          <a:p>
            <a:pPr algn="l" indent="0" marL="0">
              <a:lnSpc>
                <a:spcPts val="2150"/>
              </a:lnSpc>
              <a:buNone/>
            </a:pPr>
            <a:r>
              <a:rPr lang="en-US" sz="1350" dirty="0">
                <a:solidFill>
                  <a:srgbClr val="CFD0D8"/>
                </a:solidFill>
                <a:latin typeface="Roboto" pitchFamily="34" charset="0"/>
                <a:ea typeface="Roboto" pitchFamily="34" charset="-122"/>
                <a:cs typeface="Roboto" pitchFamily="34" charset="-120"/>
              </a:rPr>
              <a:t>Use AI to give custom venue choices and help plan events.</a:t>
            </a:r>
            <a:endParaRPr lang="en-US" sz="1350" dirty="0"/>
          </a:p>
        </p:txBody>
      </p:sp>
      <p:sp>
        <p:nvSpPr>
          <p:cNvPr id="13" name="Shape 10"/>
          <p:cNvSpPr/>
          <p:nvPr/>
        </p:nvSpPr>
        <p:spPr>
          <a:xfrm>
            <a:off x="4050030" y="5555933"/>
            <a:ext cx="9882545" cy="11430"/>
          </a:xfrm>
          <a:prstGeom prst="roundRect">
            <a:avLst>
              <a:gd name="adj" fmla="val 641145"/>
            </a:avLst>
          </a:prstGeom>
          <a:solidFill>
            <a:srgbClr val="313E80"/>
          </a:solidFill>
          <a:ln/>
        </p:spPr>
      </p:sp>
      <p:sp>
        <p:nvSpPr>
          <p:cNvPr id="14" name="Shape 11"/>
          <p:cNvSpPr/>
          <p:nvPr/>
        </p:nvSpPr>
        <p:spPr>
          <a:xfrm>
            <a:off x="610672" y="5652611"/>
            <a:ext cx="5028367" cy="1005245"/>
          </a:xfrm>
          <a:prstGeom prst="roundRect">
            <a:avLst>
              <a:gd name="adj" fmla="val 7290"/>
            </a:avLst>
          </a:prstGeom>
          <a:solidFill>
            <a:srgbClr val="182567"/>
          </a:solidFill>
          <a:ln w="7620">
            <a:solidFill>
              <a:srgbClr val="313E80"/>
            </a:solidFill>
            <a:prstDash val="solid"/>
          </a:ln>
        </p:spPr>
      </p:sp>
      <p:sp>
        <p:nvSpPr>
          <p:cNvPr id="15" name="Text 12"/>
          <p:cNvSpPr/>
          <p:nvPr/>
        </p:nvSpPr>
        <p:spPr>
          <a:xfrm>
            <a:off x="3002161" y="6001822"/>
            <a:ext cx="245269" cy="306705"/>
          </a:xfrm>
          <a:prstGeom prst="rect">
            <a:avLst/>
          </a:prstGeom>
          <a:noFill/>
          <a:ln/>
        </p:spPr>
        <p:txBody>
          <a:bodyPr wrap="none" lIns="0" tIns="0" rIns="0" bIns="0" rtlCol="0" anchor="t"/>
          <a:lstStyle/>
          <a:p>
            <a:pPr algn="ctr" indent="0" marL="0">
              <a:lnSpc>
                <a:spcPts val="3050"/>
              </a:lnSpc>
              <a:buNone/>
            </a:pPr>
            <a:r>
              <a:rPr lang="en-US" sz="1900" dirty="0">
                <a:solidFill>
                  <a:srgbClr val="CFD0D8"/>
                </a:solidFill>
                <a:latin typeface="Roboto Medium" pitchFamily="34" charset="0"/>
                <a:ea typeface="Roboto Medium" pitchFamily="34" charset="-122"/>
                <a:cs typeface="Roboto Medium" pitchFamily="34" charset="-120"/>
              </a:rPr>
              <a:t>3</a:t>
            </a:r>
            <a:endParaRPr lang="en-US" sz="1900" dirty="0"/>
          </a:p>
        </p:txBody>
      </p:sp>
      <p:sp>
        <p:nvSpPr>
          <p:cNvPr id="16" name="Text 13"/>
          <p:cNvSpPr/>
          <p:nvPr/>
        </p:nvSpPr>
        <p:spPr>
          <a:xfrm>
            <a:off x="5813465" y="5827038"/>
            <a:ext cx="2180987" cy="272653"/>
          </a:xfrm>
          <a:prstGeom prst="rect">
            <a:avLst/>
          </a:prstGeom>
          <a:noFill/>
          <a:ln/>
        </p:spPr>
        <p:txBody>
          <a:bodyPr wrap="none" lIns="0" tIns="0" rIns="0" bIns="0" rtlCol="0" anchor="t"/>
          <a:lstStyle/>
          <a:p>
            <a:pPr algn="l" indent="0" marL="0">
              <a:lnSpc>
                <a:spcPts val="2100"/>
              </a:lnSpc>
              <a:buNone/>
            </a:pPr>
            <a:r>
              <a:rPr lang="en-US" sz="1700" dirty="0">
                <a:solidFill>
                  <a:srgbClr val="CFD0D8"/>
                </a:solidFill>
                <a:latin typeface="Roboto Medium" pitchFamily="34" charset="0"/>
                <a:ea typeface="Roboto Medium" pitchFamily="34" charset="-122"/>
                <a:cs typeface="Roboto Medium" pitchFamily="34" charset="-120"/>
              </a:rPr>
              <a:t>Event Ecosystem</a:t>
            </a:r>
            <a:endParaRPr lang="en-US" sz="1700" dirty="0"/>
          </a:p>
        </p:txBody>
      </p:sp>
      <p:sp>
        <p:nvSpPr>
          <p:cNvPr id="17" name="Text 14"/>
          <p:cNvSpPr/>
          <p:nvPr/>
        </p:nvSpPr>
        <p:spPr>
          <a:xfrm>
            <a:off x="5813465" y="6204347"/>
            <a:ext cx="3655457" cy="279083"/>
          </a:xfrm>
          <a:prstGeom prst="rect">
            <a:avLst/>
          </a:prstGeom>
          <a:noFill/>
          <a:ln/>
        </p:spPr>
        <p:txBody>
          <a:bodyPr wrap="none" lIns="0" tIns="0" rIns="0" bIns="0" rtlCol="0" anchor="t"/>
          <a:lstStyle/>
          <a:p>
            <a:pPr algn="l" indent="0" marL="0">
              <a:lnSpc>
                <a:spcPts val="2150"/>
              </a:lnSpc>
              <a:buNone/>
            </a:pPr>
            <a:r>
              <a:rPr lang="en-US" sz="1350" dirty="0">
                <a:solidFill>
                  <a:srgbClr val="CFD0D8"/>
                </a:solidFill>
                <a:latin typeface="Roboto" pitchFamily="34" charset="0"/>
                <a:ea typeface="Roboto" pitchFamily="34" charset="-122"/>
                <a:cs typeface="Roboto" pitchFamily="34" charset="-120"/>
              </a:rPr>
              <a:t>Create a full system for smooth event planning.</a:t>
            </a:r>
            <a:endParaRPr lang="en-US" sz="1350" dirty="0"/>
          </a:p>
        </p:txBody>
      </p:sp>
      <p:sp>
        <p:nvSpPr>
          <p:cNvPr id="18" name="Shape 15"/>
          <p:cNvSpPr/>
          <p:nvPr/>
        </p:nvSpPr>
        <p:spPr>
          <a:xfrm>
            <a:off x="5726192" y="6648331"/>
            <a:ext cx="8206383" cy="11430"/>
          </a:xfrm>
          <a:prstGeom prst="roundRect">
            <a:avLst>
              <a:gd name="adj" fmla="val 641145"/>
            </a:avLst>
          </a:prstGeom>
          <a:solidFill>
            <a:srgbClr val="313E80"/>
          </a:solidFill>
          <a:ln/>
        </p:spPr>
      </p:sp>
      <p:sp>
        <p:nvSpPr>
          <p:cNvPr id="19" name="Shape 16"/>
          <p:cNvSpPr/>
          <p:nvPr/>
        </p:nvSpPr>
        <p:spPr>
          <a:xfrm>
            <a:off x="610672" y="6745010"/>
            <a:ext cx="6704528" cy="1005245"/>
          </a:xfrm>
          <a:prstGeom prst="roundRect">
            <a:avLst>
              <a:gd name="adj" fmla="val 7290"/>
            </a:avLst>
          </a:prstGeom>
          <a:solidFill>
            <a:srgbClr val="182567"/>
          </a:solidFill>
          <a:ln w="7620">
            <a:solidFill>
              <a:srgbClr val="313E80"/>
            </a:solidFill>
            <a:prstDash val="solid"/>
          </a:ln>
        </p:spPr>
      </p:sp>
      <p:sp>
        <p:nvSpPr>
          <p:cNvPr id="20" name="Text 17"/>
          <p:cNvSpPr/>
          <p:nvPr/>
        </p:nvSpPr>
        <p:spPr>
          <a:xfrm>
            <a:off x="3840242" y="7094220"/>
            <a:ext cx="245269" cy="306705"/>
          </a:xfrm>
          <a:prstGeom prst="rect">
            <a:avLst/>
          </a:prstGeom>
          <a:noFill/>
          <a:ln/>
        </p:spPr>
        <p:txBody>
          <a:bodyPr wrap="none" lIns="0" tIns="0" rIns="0" bIns="0" rtlCol="0" anchor="t"/>
          <a:lstStyle/>
          <a:p>
            <a:pPr algn="ctr" indent="0" marL="0">
              <a:lnSpc>
                <a:spcPts val="3050"/>
              </a:lnSpc>
              <a:buNone/>
            </a:pPr>
            <a:r>
              <a:rPr lang="en-US" sz="1900" dirty="0">
                <a:solidFill>
                  <a:srgbClr val="CFD0D8"/>
                </a:solidFill>
                <a:latin typeface="Roboto Medium" pitchFamily="34" charset="0"/>
                <a:ea typeface="Roboto Medium" pitchFamily="34" charset="-122"/>
                <a:cs typeface="Roboto Medium" pitchFamily="34" charset="-120"/>
              </a:rPr>
              <a:t>4</a:t>
            </a:r>
            <a:endParaRPr lang="en-US" sz="1900" dirty="0"/>
          </a:p>
        </p:txBody>
      </p:sp>
      <p:sp>
        <p:nvSpPr>
          <p:cNvPr id="21" name="Text 18"/>
          <p:cNvSpPr/>
          <p:nvPr/>
        </p:nvSpPr>
        <p:spPr>
          <a:xfrm>
            <a:off x="7489627" y="6919436"/>
            <a:ext cx="2180987" cy="272653"/>
          </a:xfrm>
          <a:prstGeom prst="rect">
            <a:avLst/>
          </a:prstGeom>
          <a:noFill/>
          <a:ln/>
        </p:spPr>
        <p:txBody>
          <a:bodyPr wrap="none" lIns="0" tIns="0" rIns="0" bIns="0" rtlCol="0" anchor="t"/>
          <a:lstStyle/>
          <a:p>
            <a:pPr algn="l" indent="0" marL="0">
              <a:lnSpc>
                <a:spcPts val="2100"/>
              </a:lnSpc>
              <a:buNone/>
            </a:pPr>
            <a:r>
              <a:rPr lang="en-US" sz="1700" dirty="0">
                <a:solidFill>
                  <a:srgbClr val="CFD0D8"/>
                </a:solidFill>
                <a:latin typeface="Roboto Medium" pitchFamily="34" charset="0"/>
                <a:ea typeface="Roboto Medium" pitchFamily="34" charset="-122"/>
                <a:cs typeface="Roboto Medium" pitchFamily="34" charset="-120"/>
              </a:rPr>
              <a:t>Market Leadership</a:t>
            </a:r>
            <a:endParaRPr lang="en-US" sz="1700" dirty="0"/>
          </a:p>
        </p:txBody>
      </p:sp>
      <p:sp>
        <p:nvSpPr>
          <p:cNvPr id="22" name="Text 19"/>
          <p:cNvSpPr/>
          <p:nvPr/>
        </p:nvSpPr>
        <p:spPr>
          <a:xfrm>
            <a:off x="7489627" y="7296745"/>
            <a:ext cx="3974783" cy="279083"/>
          </a:xfrm>
          <a:prstGeom prst="rect">
            <a:avLst/>
          </a:prstGeom>
          <a:noFill/>
          <a:ln/>
        </p:spPr>
        <p:txBody>
          <a:bodyPr wrap="none" lIns="0" tIns="0" rIns="0" bIns="0" rtlCol="0" anchor="t"/>
          <a:lstStyle/>
          <a:p>
            <a:pPr algn="l" indent="0" marL="0">
              <a:lnSpc>
                <a:spcPts val="2150"/>
              </a:lnSpc>
              <a:buNone/>
            </a:pPr>
            <a:r>
              <a:rPr lang="en-US" sz="1350" dirty="0">
                <a:solidFill>
                  <a:srgbClr val="CFD0D8"/>
                </a:solidFill>
                <a:latin typeface="Roboto" pitchFamily="34" charset="0"/>
                <a:ea typeface="Roboto" pitchFamily="34" charset="-122"/>
                <a:cs typeface="Roboto" pitchFamily="34" charset="-120"/>
              </a:rPr>
              <a:t>Become the top Mandap booking platform by 2026.</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2025-04-28T01:32:13Z</dcterms:created>
  <dcterms:modified xsi:type="dcterms:W3CDTF">2025-04-28T01:32:13Z</dcterms:modified>
</cp:coreProperties>
</file>